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92608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9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5" autoAdjust="0"/>
    <p:restoredTop sz="94632" autoAdjust="0"/>
  </p:normalViewPr>
  <p:slideViewPr>
    <p:cSldViewPr snapToGrid="0" snapToObjects="1" showGuides="1">
      <p:cViewPr varScale="1">
        <p:scale>
          <a:sx n="47" d="100"/>
          <a:sy n="47" d="100"/>
        </p:scale>
        <p:origin x="846" y="78"/>
      </p:cViewPr>
      <p:guideLst>
        <p:guide orient="horz" pos="5184"/>
        <p:guide pos="9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a:t>
            </a:r>
            <a:r>
              <a:rPr lang="tr-TR" dirty="0"/>
              <a:t>Başlığı</a:t>
            </a:r>
            <a:endParaRPr lang="en-US" dirty="0"/>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tr-TR" dirty="0"/>
              <a:t>Yazarlar</a:t>
            </a:r>
            <a:endParaRPr lang="en-US" dirty="0"/>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tr-TR" dirty="0"/>
              <a:t>Kurum</a:t>
            </a:r>
            <a:endParaRPr lang="en-US" dirty="0"/>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a:t>
            </a:r>
            <a:r>
              <a:rPr lang="tr-TR" dirty="0">
                <a:effectLst/>
                <a:latin typeface="Calibri" panose="020F0502020204030204" pitchFamily="34" charset="0"/>
              </a:rPr>
              <a:t>Tıklayınız)</a:t>
            </a:r>
            <a:r>
              <a:rPr lang="en-US" dirty="0">
                <a:effectLst/>
                <a:latin typeface="Calibri" panose="020F0502020204030204" pitchFamily="34" charset="0"/>
              </a:rPr>
              <a:t> </a:t>
            </a:r>
            <a:r>
              <a:rPr lang="tr-TR" dirty="0">
                <a:effectLst/>
                <a:latin typeface="Calibri" panose="020F0502020204030204" pitchFamily="34" charset="0"/>
              </a:rPr>
              <a:t>ÖZET</a:t>
            </a:r>
            <a:endParaRPr lang="en-US" dirty="0">
              <a:effectLst/>
              <a:latin typeface="Calibri" panose="020F0502020204030204" pitchFamily="34" charset="0"/>
            </a:endParaRP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034129"/>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tr-TR" dirty="0"/>
              <a:t>Metni yazınız veya kopyalayınız</a:t>
            </a:r>
            <a:endParaRPr lang="en-US" dirty="0"/>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54" userDrawn="1">
          <p15:clr>
            <a:srgbClr val="FBAE40"/>
          </p15:clr>
        </p15:guide>
        <p15:guide id="3" orient="horz" pos="10104" userDrawn="1">
          <p15:clr>
            <a:srgbClr val="FBAE40"/>
          </p15:clr>
        </p15:guide>
        <p15:guide id="4" pos="4557" userDrawn="1">
          <p15:clr>
            <a:srgbClr val="FBAE40"/>
          </p15:clr>
        </p15:guide>
        <p15:guide id="5" pos="4736" userDrawn="1">
          <p15:clr>
            <a:srgbClr val="FBAE40"/>
          </p15:clr>
        </p15:guide>
        <p15:guide id="6" pos="9139" userDrawn="1">
          <p15:clr>
            <a:srgbClr val="FBAE40"/>
          </p15:clr>
        </p15:guide>
        <p15:guide id="7" pos="9293" userDrawn="1">
          <p15:clr>
            <a:srgbClr val="FBAE40"/>
          </p15:clr>
        </p15:guide>
        <p15:guide id="8" pos="13696" userDrawn="1">
          <p15:clr>
            <a:srgbClr val="FBAE40"/>
          </p15:clr>
        </p15:guide>
        <p15:guide id="9" pos="13875" userDrawn="1">
          <p15:clr>
            <a:srgbClr val="FBAE40"/>
          </p15:clr>
        </p15:guide>
        <p15:guide id="10" pos="18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5349886"/>
      </p:ext>
    </p:extLst>
  </p:cSld>
  <p:clrMapOvr>
    <a:masterClrMapping/>
  </p:clrMapOvr>
  <p:extLst>
    <p:ext uri="{DCECCB84-F9BA-43D5-87BE-67443E8EF086}">
      <p15:sldGuideLst xmlns:p15="http://schemas.microsoft.com/office/powerpoint/2012/main">
        <p15:guide id="1" orient="horz" pos="1680">
          <p15:clr>
            <a:srgbClr val="FBAE40"/>
          </p15:clr>
        </p15:guide>
        <p15:guide id="2" pos="154">
          <p15:clr>
            <a:srgbClr val="FBAE40"/>
          </p15:clr>
        </p15:guide>
        <p15:guide id="3" orient="horz" pos="10104">
          <p15:clr>
            <a:srgbClr val="FBAE40"/>
          </p15:clr>
        </p15:guide>
        <p15:guide id="4" pos="4557">
          <p15:clr>
            <a:srgbClr val="FBAE40"/>
          </p15:clr>
        </p15:guide>
        <p15:guide id="5" pos="4736">
          <p15:clr>
            <a:srgbClr val="FBAE40"/>
          </p15:clr>
        </p15:guide>
        <p15:guide id="6" pos="9139">
          <p15:clr>
            <a:srgbClr val="FBAE40"/>
          </p15:clr>
        </p15:guide>
        <p15:guide id="7" pos="9293">
          <p15:clr>
            <a:srgbClr val="FBAE40"/>
          </p15:clr>
        </p15:guide>
        <p15:guide id="8" pos="13696">
          <p15:clr>
            <a:srgbClr val="FBAE40"/>
          </p15:clr>
        </p15:guide>
        <p15:guide id="9" pos="13875">
          <p15:clr>
            <a:srgbClr val="FBAE40"/>
          </p15:clr>
        </p15:guide>
        <p15:guide id="10" pos="1827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33"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5" y="2682735"/>
            <a:ext cx="6991243"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8"/>
            <a:ext cx="6991242"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8"/>
            <a:ext cx="6991242"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4" name="Dikdörtgen 13">
            <a:extLst>
              <a:ext uri="{FF2B5EF4-FFF2-40B4-BE49-F238E27FC236}">
                <a16:creationId xmlns:a16="http://schemas.microsoft.com/office/drawing/2014/main" id="{20CDEE70-FCAA-4CC4-B23E-6C473AF41F40}"/>
              </a:ext>
            </a:extLst>
          </p:cNvPr>
          <p:cNvSpPr/>
          <p:nvPr userDrawn="1"/>
        </p:nvSpPr>
        <p:spPr>
          <a:xfrm>
            <a:off x="6042499" y="1223"/>
            <a:ext cx="23230045" cy="2445838"/>
          </a:xfrm>
          <a:prstGeom prst="rect">
            <a:avLst/>
          </a:prstGeom>
          <a:solidFill>
            <a:srgbClr val="0B0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0" name="Resim 19">
            <a:extLst>
              <a:ext uri="{FF2B5EF4-FFF2-40B4-BE49-F238E27FC236}">
                <a16:creationId xmlns:a16="http://schemas.microsoft.com/office/drawing/2014/main" id="{BE1DD6A5-F639-47BC-8A05-948F77D906BA}"/>
              </a:ext>
            </a:extLst>
          </p:cNvPr>
          <p:cNvPicPr>
            <a:picLocks noChangeAspect="1"/>
          </p:cNvPicPr>
          <p:nvPr userDrawn="1"/>
        </p:nvPicPr>
        <p:blipFill>
          <a:blip r:embed="rId3"/>
          <a:stretch>
            <a:fillRect/>
          </a:stretch>
        </p:blipFill>
        <p:spPr>
          <a:xfrm>
            <a:off x="-11745" y="1223"/>
            <a:ext cx="6471539" cy="2445839"/>
          </a:xfrm>
          <a:prstGeom prst="rect">
            <a:avLst/>
          </a:prstGeom>
        </p:spPr>
      </p:pic>
      <p:pic>
        <p:nvPicPr>
          <p:cNvPr id="22" name="Resim 21">
            <a:extLst>
              <a:ext uri="{FF2B5EF4-FFF2-40B4-BE49-F238E27FC236}">
                <a16:creationId xmlns:a16="http://schemas.microsoft.com/office/drawing/2014/main" id="{222C6A91-46E1-40DE-90A3-D8C9D8C3BDA6}"/>
              </a:ext>
            </a:extLst>
          </p:cNvPr>
          <p:cNvPicPr>
            <a:picLocks noChangeAspect="1"/>
          </p:cNvPicPr>
          <p:nvPr userDrawn="1"/>
        </p:nvPicPr>
        <p:blipFill rotWithShape="1">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rcRect r="45555" b="36722"/>
          <a:stretch/>
        </p:blipFill>
        <p:spPr>
          <a:xfrm>
            <a:off x="24556977" y="563195"/>
            <a:ext cx="4106796" cy="1224737"/>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D485C5EC-23A0-7D40-81CB-4F3ADD296005}"/>
              </a:ext>
            </a:extLst>
          </p:cNvPr>
          <p:cNvSpPr/>
          <p:nvPr userDrawn="1"/>
        </p:nvSpPr>
        <p:spPr>
          <a:xfrm>
            <a:off x="26125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33" b="1" dirty="0">
                <a:solidFill>
                  <a:prstClr val="white">
                    <a:lumMod val="75000"/>
                  </a:prstClr>
                </a:solidFill>
                <a:latin typeface="Arial" charset="0"/>
              </a:rPr>
              <a:t>www.PosterPresentations.com</a:t>
            </a:r>
          </a:p>
        </p:txBody>
      </p:sp>
      <p:sp>
        <p:nvSpPr>
          <p:cNvPr id="9" name="Dikdörtgen 8">
            <a:extLst>
              <a:ext uri="{FF2B5EF4-FFF2-40B4-BE49-F238E27FC236}">
                <a16:creationId xmlns:a16="http://schemas.microsoft.com/office/drawing/2014/main" id="{428B87F6-2193-49A9-B64A-08B6F33C47CA}"/>
              </a:ext>
            </a:extLst>
          </p:cNvPr>
          <p:cNvSpPr/>
          <p:nvPr userDrawn="1"/>
        </p:nvSpPr>
        <p:spPr>
          <a:xfrm>
            <a:off x="1" y="1223"/>
            <a:ext cx="29272544" cy="2445838"/>
          </a:xfrm>
          <a:prstGeom prst="rect">
            <a:avLst/>
          </a:prstGeom>
          <a:gradFill flip="none" rotWithShape="1">
            <a:gsLst>
              <a:gs pos="0">
                <a:srgbClr val="0B0E79">
                  <a:shade val="30000"/>
                  <a:satMod val="115000"/>
                </a:srgbClr>
              </a:gs>
              <a:gs pos="50000">
                <a:srgbClr val="0B0E79">
                  <a:shade val="67500"/>
                  <a:satMod val="115000"/>
                </a:srgbClr>
              </a:gs>
              <a:gs pos="100000">
                <a:srgbClr val="0B0E7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 name="Resim 2">
            <a:extLst>
              <a:ext uri="{FF2B5EF4-FFF2-40B4-BE49-F238E27FC236}">
                <a16:creationId xmlns:a16="http://schemas.microsoft.com/office/drawing/2014/main" id="{0E4B6675-AB7B-400E-8D91-6DAECEE343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257" y="124286"/>
            <a:ext cx="5720130" cy="2160000"/>
          </a:xfrm>
          <a:prstGeom prst="rect">
            <a:avLst/>
          </a:prstGeom>
        </p:spPr>
      </p:pic>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Resim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90"/>
            <a:ext cx="29260800" cy="2481072"/>
          </a:xfrm>
          <a:prstGeom prst="rect">
            <a:avLst/>
          </a:prstGeom>
        </p:spPr>
      </p:pic>
      <p:sp>
        <p:nvSpPr>
          <p:cNvPr id="2" name="Text Placeholder 1">
            <a:extLst>
              <a:ext uri="{FF2B5EF4-FFF2-40B4-BE49-F238E27FC236}">
                <a16:creationId xmlns:a16="http://schemas.microsoft.com/office/drawing/2014/main" id="{D34A239E-B22C-1842-A351-AAD053BC4BFB}"/>
              </a:ext>
            </a:extLst>
          </p:cNvPr>
          <p:cNvSpPr>
            <a:spLocks noGrp="1"/>
          </p:cNvSpPr>
          <p:nvPr>
            <p:ph type="body" sz="quarter" idx="12"/>
          </p:nvPr>
        </p:nvSpPr>
        <p:spPr>
          <a:xfrm>
            <a:off x="8033657" y="89646"/>
            <a:ext cx="14440260" cy="814518"/>
          </a:xfrm>
        </p:spPr>
        <p:txBody>
          <a:bodyPr/>
          <a:lstStyle/>
          <a:p>
            <a:r>
              <a:rPr lang="tr-TR" dirty="0" err="1"/>
              <a:t>Nursing</a:t>
            </a:r>
            <a:r>
              <a:rPr lang="tr-TR" dirty="0"/>
              <a:t> </a:t>
            </a:r>
            <a:r>
              <a:rPr lang="tr-TR" dirty="0" err="1"/>
              <a:t>Care</a:t>
            </a:r>
            <a:r>
              <a:rPr lang="tr-TR" dirty="0"/>
              <a:t> </a:t>
            </a:r>
            <a:r>
              <a:rPr lang="tr-TR" dirty="0" err="1"/>
              <a:t>In</a:t>
            </a:r>
            <a:r>
              <a:rPr lang="tr-TR" dirty="0"/>
              <a:t> A Child </a:t>
            </a:r>
            <a:r>
              <a:rPr lang="tr-TR" dirty="0" err="1"/>
              <a:t>With</a:t>
            </a:r>
            <a:r>
              <a:rPr lang="tr-TR" dirty="0"/>
              <a:t> </a:t>
            </a:r>
            <a:r>
              <a:rPr lang="tr-TR" dirty="0" err="1"/>
              <a:t>Glioblastoma</a:t>
            </a:r>
            <a:r>
              <a:rPr lang="tr-TR" dirty="0"/>
              <a:t>: A Case Report</a:t>
            </a:r>
            <a:endParaRPr lang="en-US" dirty="0"/>
          </a:p>
        </p:txBody>
      </p:sp>
      <p:sp>
        <p:nvSpPr>
          <p:cNvPr id="3" name="Text Placeholder 2">
            <a:extLst>
              <a:ext uri="{FF2B5EF4-FFF2-40B4-BE49-F238E27FC236}">
                <a16:creationId xmlns:a16="http://schemas.microsoft.com/office/drawing/2014/main" id="{4D569B39-B7A3-4242-8E26-E1CD4EFE4109}"/>
              </a:ext>
            </a:extLst>
          </p:cNvPr>
          <p:cNvSpPr>
            <a:spLocks noGrp="1"/>
          </p:cNvSpPr>
          <p:nvPr>
            <p:ph type="body" sz="quarter" idx="11"/>
          </p:nvPr>
        </p:nvSpPr>
        <p:spPr>
          <a:xfrm>
            <a:off x="3654696" y="1003111"/>
            <a:ext cx="22473920" cy="1247777"/>
          </a:xfrm>
        </p:spPr>
        <p:txBody>
          <a:bodyPr/>
          <a:lstStyle/>
          <a:p>
            <a:r>
              <a:rPr lang="tr-TR" u="sng" dirty="0"/>
              <a:t>Halil İbrahim TAŞDEMİR*</a:t>
            </a:r>
            <a:endParaRPr lang="tr-TR" dirty="0"/>
          </a:p>
          <a:p>
            <a:endParaRPr lang="en-US" dirty="0"/>
          </a:p>
        </p:txBody>
      </p:sp>
      <p:sp>
        <p:nvSpPr>
          <p:cNvPr id="4" name="Text Placeholder 3">
            <a:extLst>
              <a:ext uri="{FF2B5EF4-FFF2-40B4-BE49-F238E27FC236}">
                <a16:creationId xmlns:a16="http://schemas.microsoft.com/office/drawing/2014/main" id="{E03E6707-5D4E-0D43-87D1-F019DCCBE63E}"/>
              </a:ext>
            </a:extLst>
          </p:cNvPr>
          <p:cNvSpPr>
            <a:spLocks noGrp="1"/>
          </p:cNvSpPr>
          <p:nvPr>
            <p:ph type="body" sz="quarter" idx="10"/>
          </p:nvPr>
        </p:nvSpPr>
        <p:spPr>
          <a:xfrm>
            <a:off x="3589382" y="1729215"/>
            <a:ext cx="22473920" cy="552011"/>
          </a:xfrm>
        </p:spPr>
        <p:txBody>
          <a:bodyPr/>
          <a:lstStyle/>
          <a:p>
            <a:r>
              <a:rPr lang="tr-TR" dirty="0"/>
              <a:t>*Burdur Mehmet Akif Ersoy </a:t>
            </a:r>
            <a:r>
              <a:rPr lang="tr-TR" dirty="0" err="1"/>
              <a:t>University</a:t>
            </a:r>
            <a:r>
              <a:rPr lang="tr-TR" dirty="0"/>
              <a:t>, Burdur, </a:t>
            </a:r>
            <a:r>
              <a:rPr lang="tr-TR" dirty="0" err="1"/>
              <a:t>Turkey</a:t>
            </a:r>
            <a:endParaRPr lang="en-US" dirty="0"/>
          </a:p>
        </p:txBody>
      </p:sp>
      <p:sp>
        <p:nvSpPr>
          <p:cNvPr id="5" name="Text Placeholder 4">
            <a:extLst>
              <a:ext uri="{FF2B5EF4-FFF2-40B4-BE49-F238E27FC236}">
                <a16:creationId xmlns:a16="http://schemas.microsoft.com/office/drawing/2014/main" id="{EC65508B-E84C-8B47-A9F0-E059B86D2CA3}"/>
              </a:ext>
            </a:extLst>
          </p:cNvPr>
          <p:cNvSpPr>
            <a:spLocks noGrp="1"/>
          </p:cNvSpPr>
          <p:nvPr>
            <p:ph type="body" sz="quarter" idx="15"/>
          </p:nvPr>
        </p:nvSpPr>
        <p:spPr/>
        <p:txBody>
          <a:bodyPr/>
          <a:lstStyle/>
          <a:p>
            <a:r>
              <a:rPr lang="tr-TR" dirty="0"/>
              <a:t>ABSTRACT</a:t>
            </a:r>
            <a:endParaRPr lang="en-US" dirty="0"/>
          </a:p>
        </p:txBody>
      </p:sp>
      <p:sp>
        <p:nvSpPr>
          <p:cNvPr id="6" name="Text Placeholder 5">
            <a:extLst>
              <a:ext uri="{FF2B5EF4-FFF2-40B4-BE49-F238E27FC236}">
                <a16:creationId xmlns:a16="http://schemas.microsoft.com/office/drawing/2014/main" id="{6E167009-CA09-F24A-857E-809C91FF5F62}"/>
              </a:ext>
            </a:extLst>
          </p:cNvPr>
          <p:cNvSpPr>
            <a:spLocks noGrp="1"/>
          </p:cNvSpPr>
          <p:nvPr>
            <p:ph type="body" sz="quarter" idx="16"/>
          </p:nvPr>
        </p:nvSpPr>
        <p:spPr>
          <a:xfrm>
            <a:off x="248461" y="3100637"/>
            <a:ext cx="6959003" cy="6647974"/>
          </a:xfrm>
        </p:spPr>
        <p:txBody>
          <a:bodyPr/>
          <a:lstStyle/>
          <a:p>
            <a:pPr algn="just"/>
            <a:r>
              <a:rPr lang="tr-TR" dirty="0" err="1"/>
              <a:t>Glioblastoma</a:t>
            </a:r>
            <a:r>
              <a:rPr lang="tr-TR" dirty="0"/>
              <a:t> is rare in pediatric patients. Despite all current treatment methods; Median lifespan in most cases diagnosed with glioblastoma is only around 12 months. Among the treatments of glioblastoma patients; There are surgical interventions, radiotherapy and chemotherapy treatment. </a:t>
            </a:r>
            <a:r>
              <a:rPr lang="tr-TR" dirty="0" err="1"/>
              <a:t>The</a:t>
            </a:r>
            <a:r>
              <a:rPr lang="tr-TR" dirty="0"/>
              <a:t> patient's clinical data, patient file, taking into consideration the history taken from the parents, using the North American Nursing Diagnosis Association diagnoses, Nursing Intervention Classification and Nursing Outcome Classification in accordance with the care plan developed in the case of the development/may development of the case, presented with the diagnosis of nursing. Many of the symptoms in the literature are seen in our patient with glioblastoma. The case for these symptoms; Diagnoses such as acute pain, ineffectiveness in cerebral tissue perfusion, risk of fluid volume deficit, risk of infection, deterioration in the family process were determined and discharge planning was determined as; training was planned about emergencies. Children with glioblastoma may develop complications related to the prognosis of the disease and affect quality of life. </a:t>
            </a:r>
          </a:p>
        </p:txBody>
      </p:sp>
      <p:sp>
        <p:nvSpPr>
          <p:cNvPr id="7" name="Text Placeholder 6">
            <a:extLst>
              <a:ext uri="{FF2B5EF4-FFF2-40B4-BE49-F238E27FC236}">
                <a16:creationId xmlns:a16="http://schemas.microsoft.com/office/drawing/2014/main" id="{3165571C-72BF-2240-92F1-39E4A266C8FA}"/>
              </a:ext>
            </a:extLst>
          </p:cNvPr>
          <p:cNvSpPr>
            <a:spLocks noGrp="1"/>
          </p:cNvSpPr>
          <p:nvPr>
            <p:ph type="body" sz="quarter" idx="17"/>
          </p:nvPr>
        </p:nvSpPr>
        <p:spPr>
          <a:xfrm>
            <a:off x="276039" y="9404788"/>
            <a:ext cx="6959002" cy="387798"/>
          </a:xfrm>
        </p:spPr>
        <p:txBody>
          <a:bodyPr/>
          <a:lstStyle/>
          <a:p>
            <a:r>
              <a:rPr lang="tr-TR" dirty="0"/>
              <a:t>OBJECTIVES</a:t>
            </a:r>
            <a:endParaRPr lang="en-US" dirty="0"/>
          </a:p>
        </p:txBody>
      </p:sp>
      <p:sp>
        <p:nvSpPr>
          <p:cNvPr id="8" name="Text Placeholder 7">
            <a:extLst>
              <a:ext uri="{FF2B5EF4-FFF2-40B4-BE49-F238E27FC236}">
                <a16:creationId xmlns:a16="http://schemas.microsoft.com/office/drawing/2014/main" id="{1DE1117A-985C-5A4A-9769-1A0EA1137D07}"/>
              </a:ext>
            </a:extLst>
          </p:cNvPr>
          <p:cNvSpPr>
            <a:spLocks noGrp="1"/>
          </p:cNvSpPr>
          <p:nvPr>
            <p:ph type="body" sz="quarter" idx="23"/>
          </p:nvPr>
        </p:nvSpPr>
        <p:spPr>
          <a:xfrm>
            <a:off x="248461" y="9404788"/>
            <a:ext cx="6986580" cy="3161506"/>
          </a:xfrm>
        </p:spPr>
        <p:txBody>
          <a:bodyPr/>
          <a:lstStyle/>
          <a:p>
            <a:pPr algn="just"/>
            <a:r>
              <a:rPr lang="en-US" dirty="0"/>
              <a:t>The aim of this study is to present nursing care in accordance with the appropriate nursing planning and applications for the problems that the child with a diagnosis of glioblastoma may experience during the hospital process. Consent was taken for his presentation. In this case, we evaluate the complications and plan and implement nursing interventions and observe how the management of symptoms should be managed.</a:t>
            </a:r>
          </a:p>
          <a:p>
            <a:pPr algn="just"/>
            <a:endParaRPr lang="en-US" dirty="0"/>
          </a:p>
        </p:txBody>
      </p:sp>
      <p:sp>
        <p:nvSpPr>
          <p:cNvPr id="9" name="Text Placeholder 8">
            <a:extLst>
              <a:ext uri="{FF2B5EF4-FFF2-40B4-BE49-F238E27FC236}">
                <a16:creationId xmlns:a16="http://schemas.microsoft.com/office/drawing/2014/main" id="{4F4179AC-6EF3-0240-B5D7-6DCD915AD639}"/>
              </a:ext>
            </a:extLst>
          </p:cNvPr>
          <p:cNvSpPr>
            <a:spLocks noGrp="1"/>
          </p:cNvSpPr>
          <p:nvPr>
            <p:ph type="body" sz="quarter" idx="18"/>
          </p:nvPr>
        </p:nvSpPr>
        <p:spPr/>
        <p:txBody>
          <a:bodyPr/>
          <a:lstStyle/>
          <a:p>
            <a:r>
              <a:rPr lang="tr-TR" dirty="0"/>
              <a:t>MATERIALS &amp; METHODS</a:t>
            </a:r>
            <a:endParaRPr lang="en-US" dirty="0"/>
          </a:p>
        </p:txBody>
      </p:sp>
      <p:sp>
        <p:nvSpPr>
          <p:cNvPr id="10" name="Text Placeholder 9">
            <a:extLst>
              <a:ext uri="{FF2B5EF4-FFF2-40B4-BE49-F238E27FC236}">
                <a16:creationId xmlns:a16="http://schemas.microsoft.com/office/drawing/2014/main" id="{9CE75800-E5B8-6744-8CCD-05CB1D7B210F}"/>
              </a:ext>
            </a:extLst>
          </p:cNvPr>
          <p:cNvSpPr>
            <a:spLocks noGrp="1"/>
          </p:cNvSpPr>
          <p:nvPr>
            <p:ph type="body" sz="quarter" idx="24"/>
          </p:nvPr>
        </p:nvSpPr>
        <p:spPr>
          <a:xfrm>
            <a:off x="7513783" y="3198342"/>
            <a:ext cx="6985298" cy="3397853"/>
          </a:xfrm>
        </p:spPr>
        <p:txBody>
          <a:bodyPr/>
          <a:lstStyle/>
          <a:p>
            <a:pPr algn="just"/>
            <a:r>
              <a:rPr lang="en-US" dirty="0"/>
              <a:t>In this study, a severe case of </a:t>
            </a:r>
            <a:r>
              <a:rPr lang="en-US" dirty="0" err="1"/>
              <a:t>gliablastoma</a:t>
            </a:r>
            <a:r>
              <a:rPr lang="en-US" dirty="0"/>
              <a:t> brain tumor headache was presented and nursing care was planned. This planning requires careful nursing care. In this case report; It was aimed to present the nursing care process formed in line with NIC nursing interventions classification and NOC nursing outcomes classification using NANDA diagnoses of a patient diagnosed with </a:t>
            </a:r>
            <a:r>
              <a:rPr lang="en-US" dirty="0" err="1"/>
              <a:t>gliablastoma</a:t>
            </a:r>
            <a:r>
              <a:rPr lang="en-US" dirty="0"/>
              <a:t>. Written informed consent was obtained from the individual and family for the presentation of the case.</a:t>
            </a:r>
          </a:p>
        </p:txBody>
      </p:sp>
      <p:sp>
        <p:nvSpPr>
          <p:cNvPr id="11" name="Text Placeholder 10">
            <a:extLst>
              <a:ext uri="{FF2B5EF4-FFF2-40B4-BE49-F238E27FC236}">
                <a16:creationId xmlns:a16="http://schemas.microsoft.com/office/drawing/2014/main" id="{877DA5FD-4E0A-764B-8339-BD6754E0BF0E}"/>
              </a:ext>
            </a:extLst>
          </p:cNvPr>
          <p:cNvSpPr>
            <a:spLocks noGrp="1"/>
          </p:cNvSpPr>
          <p:nvPr>
            <p:ph type="body" sz="quarter" idx="19"/>
          </p:nvPr>
        </p:nvSpPr>
        <p:spPr/>
        <p:txBody>
          <a:bodyPr/>
          <a:lstStyle/>
          <a:p>
            <a:r>
              <a:rPr lang="tr-TR" dirty="0"/>
              <a:t>RESULTS</a:t>
            </a:r>
            <a:endParaRPr lang="en-US" dirty="0"/>
          </a:p>
        </p:txBody>
      </p:sp>
      <p:sp>
        <p:nvSpPr>
          <p:cNvPr id="12" name="Text Placeholder 11">
            <a:extLst>
              <a:ext uri="{FF2B5EF4-FFF2-40B4-BE49-F238E27FC236}">
                <a16:creationId xmlns:a16="http://schemas.microsoft.com/office/drawing/2014/main" id="{CE29CDA7-E10F-1249-8D1B-2B7FCDC55ACA}"/>
              </a:ext>
            </a:extLst>
          </p:cNvPr>
          <p:cNvSpPr>
            <a:spLocks noGrp="1"/>
          </p:cNvSpPr>
          <p:nvPr>
            <p:ph type="body" sz="quarter" idx="25"/>
          </p:nvPr>
        </p:nvSpPr>
        <p:spPr>
          <a:xfrm>
            <a:off x="14778942" y="3044908"/>
            <a:ext cx="6985298" cy="6766468"/>
          </a:xfrm>
        </p:spPr>
        <p:txBody>
          <a:bodyPr/>
          <a:lstStyle/>
          <a:p>
            <a:pPr algn="just"/>
            <a:r>
              <a:rPr lang="en-US" b="1" dirty="0"/>
              <a:t>Physical Assessment</a:t>
            </a:r>
          </a:p>
          <a:p>
            <a:pPr marL="342900" indent="-342900" algn="just">
              <a:buFont typeface="Arial" panose="020B0604020202020204" pitchFamily="34" charset="0"/>
              <a:buChar char="•"/>
            </a:pPr>
            <a:r>
              <a:rPr lang="en-US" dirty="0"/>
              <a:t>General condition is medium, skin color is slightly pale, conscious and cooperative,</a:t>
            </a:r>
          </a:p>
          <a:p>
            <a:pPr marL="342900" indent="-342900" algn="just">
              <a:buFont typeface="Arial" panose="020B0604020202020204" pitchFamily="34" charset="0"/>
              <a:buChar char="•"/>
            </a:pPr>
            <a:r>
              <a:rPr lang="en-US" dirty="0"/>
              <a:t>No skin rash, Slightly reduced skin turgor,</a:t>
            </a:r>
          </a:p>
          <a:p>
            <a:pPr marL="342900" indent="-342900" algn="just">
              <a:buFont typeface="Arial" panose="020B0604020202020204" pitchFamily="34" charset="0"/>
              <a:buChar char="•"/>
            </a:pPr>
            <a:r>
              <a:rPr lang="en-US" dirty="0"/>
              <a:t>Respiratory sounds in natural listening, no dyspnea, Respiratory rate: 20 / min</a:t>
            </a:r>
          </a:p>
          <a:p>
            <a:pPr marL="342900" indent="-342900" algn="just">
              <a:buFont typeface="Arial" panose="020B0604020202020204" pitchFamily="34" charset="0"/>
              <a:buChar char="•"/>
            </a:pPr>
            <a:r>
              <a:rPr lang="en-US" dirty="0"/>
              <a:t>Heart Peak: 90 / min / R, S1 S2 normal, no murmur,</a:t>
            </a:r>
          </a:p>
          <a:p>
            <a:pPr marL="342900" indent="-342900" algn="just">
              <a:buFont typeface="Arial" panose="020B0604020202020204" pitchFamily="34" charset="0"/>
              <a:buChar char="•"/>
            </a:pPr>
            <a:r>
              <a:rPr lang="en-US" dirty="0"/>
              <a:t>Blood Pressure: 110/80 mmHg</a:t>
            </a:r>
          </a:p>
          <a:p>
            <a:pPr marL="342900" indent="-342900" algn="just">
              <a:buFont typeface="Arial" panose="020B0604020202020204" pitchFamily="34" charset="0"/>
              <a:buChar char="•"/>
            </a:pPr>
            <a:r>
              <a:rPr lang="en-US" dirty="0"/>
              <a:t>His abdomen is comfortable, he has no defense, he has no rebounds.</a:t>
            </a:r>
          </a:p>
          <a:p>
            <a:pPr algn="just"/>
            <a:r>
              <a:rPr lang="en-US" b="1" dirty="0"/>
              <a:t>Neurological examination:</a:t>
            </a:r>
          </a:p>
          <a:p>
            <a:pPr marL="342900" indent="-342900" algn="just">
              <a:buFont typeface="Arial" panose="020B0604020202020204" pitchFamily="34" charset="0"/>
              <a:buChar char="•"/>
            </a:pPr>
            <a:r>
              <a:rPr lang="en-US" dirty="0"/>
              <a:t>Muscle strength is 5 out of 5 in all extremities.</a:t>
            </a:r>
          </a:p>
          <a:p>
            <a:pPr marL="342900" indent="-342900" algn="just">
              <a:buFont typeface="Arial" panose="020B0604020202020204" pitchFamily="34" charset="0"/>
              <a:buChar char="•"/>
            </a:pPr>
            <a:r>
              <a:rPr lang="en-US" dirty="0"/>
              <a:t>There is no stiffness in the neck and the </a:t>
            </a:r>
            <a:r>
              <a:rPr lang="en-US" dirty="0" err="1"/>
              <a:t>Kernig</a:t>
            </a:r>
            <a:r>
              <a:rPr lang="en-US" dirty="0"/>
              <a:t> sign is negative.</a:t>
            </a:r>
          </a:p>
          <a:p>
            <a:pPr marL="342900" indent="-342900" algn="just">
              <a:buFont typeface="Arial" panose="020B0604020202020204" pitchFamily="34" charset="0"/>
              <a:buChar char="•"/>
            </a:pPr>
            <a:r>
              <a:rPr lang="en-US" dirty="0"/>
              <a:t>Babinski flexor,</a:t>
            </a:r>
          </a:p>
          <a:p>
            <a:pPr marL="342900" indent="-342900" algn="just">
              <a:buFont typeface="Arial" panose="020B0604020202020204" pitchFamily="34" charset="0"/>
              <a:buChar char="•"/>
            </a:pPr>
            <a:r>
              <a:rPr lang="en-US" dirty="0"/>
              <a:t>Head pairs examination: No abnormal findings, natural</a:t>
            </a:r>
          </a:p>
          <a:p>
            <a:pPr marL="342900" indent="-342900" algn="just">
              <a:buFont typeface="Arial" panose="020B0604020202020204" pitchFamily="34" charset="0"/>
              <a:buChar char="•"/>
            </a:pPr>
            <a:r>
              <a:rPr lang="en-US" dirty="0"/>
              <a:t>Cerebellar examination: Dysdiadokokinesia negative, Romberg negative, </a:t>
            </a:r>
            <a:r>
              <a:rPr lang="en-US" dirty="0" err="1"/>
              <a:t>Dysmetry</a:t>
            </a:r>
            <a:r>
              <a:rPr lang="en-US" dirty="0"/>
              <a:t> negative.</a:t>
            </a:r>
          </a:p>
        </p:txBody>
      </p:sp>
      <p:sp>
        <p:nvSpPr>
          <p:cNvPr id="13" name="Text Placeholder 12">
            <a:extLst>
              <a:ext uri="{FF2B5EF4-FFF2-40B4-BE49-F238E27FC236}">
                <a16:creationId xmlns:a16="http://schemas.microsoft.com/office/drawing/2014/main" id="{A215EB31-A679-AE41-8D86-9261E3E88C72}"/>
              </a:ext>
            </a:extLst>
          </p:cNvPr>
          <p:cNvSpPr>
            <a:spLocks noGrp="1"/>
          </p:cNvSpPr>
          <p:nvPr>
            <p:ph type="body" sz="quarter" idx="20"/>
          </p:nvPr>
        </p:nvSpPr>
        <p:spPr/>
        <p:txBody>
          <a:bodyPr/>
          <a:lstStyle/>
          <a:p>
            <a:r>
              <a:rPr lang="tr-TR" dirty="0"/>
              <a:t>CONCLUSIONS</a:t>
            </a:r>
            <a:endParaRPr lang="en-US" dirty="0"/>
          </a:p>
        </p:txBody>
      </p:sp>
      <p:sp>
        <p:nvSpPr>
          <p:cNvPr id="14" name="Text Placeholder 13">
            <a:extLst>
              <a:ext uri="{FF2B5EF4-FFF2-40B4-BE49-F238E27FC236}">
                <a16:creationId xmlns:a16="http://schemas.microsoft.com/office/drawing/2014/main" id="{EB409217-6830-A84B-BEED-C309A44817B8}"/>
              </a:ext>
            </a:extLst>
          </p:cNvPr>
          <p:cNvSpPr>
            <a:spLocks noGrp="1"/>
          </p:cNvSpPr>
          <p:nvPr>
            <p:ph type="body" sz="quarter" idx="26"/>
          </p:nvPr>
        </p:nvSpPr>
        <p:spPr>
          <a:xfrm>
            <a:off x="14831858" y="9242024"/>
            <a:ext cx="6959003" cy="6175408"/>
          </a:xfrm>
        </p:spPr>
        <p:txBody>
          <a:bodyPr/>
          <a:lstStyle/>
          <a:p>
            <a:pPr algn="just"/>
            <a:r>
              <a:rPr lang="en-US" b="1" dirty="0"/>
              <a:t>Nursing Diagnoses</a:t>
            </a:r>
          </a:p>
          <a:p>
            <a:pPr algn="just"/>
            <a:r>
              <a:rPr lang="en-US" b="1" i="1" dirty="0"/>
              <a:t>Acute pain </a:t>
            </a:r>
            <a:r>
              <a:rPr lang="en-US" i="1" dirty="0"/>
              <a:t>associated with brain tumor</a:t>
            </a:r>
            <a:r>
              <a:rPr lang="en-US" dirty="0"/>
              <a:t>,</a:t>
            </a:r>
          </a:p>
          <a:p>
            <a:pPr algn="just"/>
            <a:r>
              <a:rPr lang="en-US" dirty="0"/>
              <a:t>Sensory and perceptual change associated with neurological sensory deficiencies (spinal cord compression, edema in the brain, etc.): </a:t>
            </a:r>
            <a:r>
              <a:rPr lang="en-US" b="1" dirty="0"/>
              <a:t>sense of touch and kinetics</a:t>
            </a:r>
            <a:r>
              <a:rPr lang="en-US" dirty="0"/>
              <a:t>.</a:t>
            </a:r>
          </a:p>
          <a:p>
            <a:pPr algn="just"/>
            <a:r>
              <a:rPr lang="en-US" dirty="0"/>
              <a:t>• </a:t>
            </a:r>
            <a:r>
              <a:rPr lang="en-US" b="1" dirty="0"/>
              <a:t>Risk of injury </a:t>
            </a:r>
            <a:r>
              <a:rPr lang="en-US" dirty="0"/>
              <a:t>associated with thrombocytopenia and / or sensory and perceptual change and / or impairment of physical movement.</a:t>
            </a:r>
          </a:p>
          <a:p>
            <a:pPr algn="just"/>
            <a:r>
              <a:rPr lang="en-US" dirty="0"/>
              <a:t>• The purpose of the functioning in the treatment protocol, the method and results of this process; </a:t>
            </a:r>
            <a:r>
              <a:rPr lang="en-US" b="1" dirty="0"/>
              <a:t>lack of knowledge </a:t>
            </a:r>
            <a:r>
              <a:rPr lang="en-US" dirty="0"/>
              <a:t>about discharge and home care,</a:t>
            </a:r>
          </a:p>
          <a:p>
            <a:pPr algn="just"/>
            <a:r>
              <a:rPr lang="en-US" b="1" dirty="0"/>
              <a:t>• Inability to cope individually </a:t>
            </a:r>
            <a:r>
              <a:rPr lang="en-US" dirty="0"/>
              <a:t>associated with the negative effects of cancer diagnosis on the child's life,</a:t>
            </a:r>
          </a:p>
          <a:p>
            <a:pPr algn="just"/>
            <a:r>
              <a:rPr lang="en-US" dirty="0"/>
              <a:t>• Impaired comfort associated with cancer treatment</a:t>
            </a:r>
            <a:r>
              <a:rPr lang="en-US" b="1" dirty="0"/>
              <a:t>: acute nausea-vomiting,</a:t>
            </a:r>
          </a:p>
          <a:p>
            <a:pPr algn="just"/>
            <a:r>
              <a:rPr lang="en-US" b="1" dirty="0"/>
              <a:t>• Impairment in physical movement </a:t>
            </a:r>
            <a:r>
              <a:rPr lang="en-US" dirty="0"/>
              <a:t>associated with pain and muscle weakness</a:t>
            </a:r>
            <a:r>
              <a:rPr lang="tr-TR" dirty="0"/>
              <a:t>.</a:t>
            </a:r>
            <a:endParaRPr lang="en-US" dirty="0"/>
          </a:p>
        </p:txBody>
      </p:sp>
      <p:sp>
        <p:nvSpPr>
          <p:cNvPr id="15" name="Text Placeholder 14">
            <a:extLst>
              <a:ext uri="{FF2B5EF4-FFF2-40B4-BE49-F238E27FC236}">
                <a16:creationId xmlns:a16="http://schemas.microsoft.com/office/drawing/2014/main" id="{051D25CD-6706-D148-BD96-3EB11FC9B44A}"/>
              </a:ext>
            </a:extLst>
          </p:cNvPr>
          <p:cNvSpPr>
            <a:spLocks noGrp="1"/>
          </p:cNvSpPr>
          <p:nvPr>
            <p:ph type="body" sz="quarter" idx="21"/>
          </p:nvPr>
        </p:nvSpPr>
        <p:spPr>
          <a:xfrm>
            <a:off x="22007592" y="10180390"/>
            <a:ext cx="6932379" cy="387798"/>
          </a:xfrm>
        </p:spPr>
        <p:txBody>
          <a:bodyPr/>
          <a:lstStyle/>
          <a:p>
            <a:r>
              <a:rPr lang="tr-TR" dirty="0"/>
              <a:t>REFERENCES</a:t>
            </a:r>
            <a:endParaRPr lang="en-US" dirty="0"/>
          </a:p>
        </p:txBody>
      </p:sp>
      <p:sp>
        <p:nvSpPr>
          <p:cNvPr id="16" name="Text Placeholder 15">
            <a:extLst>
              <a:ext uri="{FF2B5EF4-FFF2-40B4-BE49-F238E27FC236}">
                <a16:creationId xmlns:a16="http://schemas.microsoft.com/office/drawing/2014/main" id="{5FC2B422-A94D-AE40-A27C-71D078397471}"/>
              </a:ext>
            </a:extLst>
          </p:cNvPr>
          <p:cNvSpPr>
            <a:spLocks noGrp="1"/>
          </p:cNvSpPr>
          <p:nvPr>
            <p:ph type="body" sz="quarter" idx="27"/>
          </p:nvPr>
        </p:nvSpPr>
        <p:spPr>
          <a:xfrm>
            <a:off x="22007592" y="10321392"/>
            <a:ext cx="6932379" cy="4166140"/>
          </a:xfrm>
        </p:spPr>
        <p:txBody>
          <a:bodyPr/>
          <a:lstStyle/>
          <a:p>
            <a:pPr marL="342900" indent="-342900" algn="just">
              <a:buFont typeface="Arial" panose="020B0604020202020204" pitchFamily="34" charset="0"/>
              <a:buChar char="•"/>
            </a:pPr>
            <a:r>
              <a:rPr lang="tr-TR" dirty="0"/>
              <a:t>Mallick S, Gandhi AK, Joshi NP, Kumar A, Puri T, Sharma DN, et al. Outcomes of pediatric glioblastoma treated with adjuvant chemoradiation with temozolomide and correlation with prognostic factors. Indian J Med Paediatr Oncol. 2015 Apr–Jun;36(2):99–104. </a:t>
            </a:r>
          </a:p>
          <a:p>
            <a:pPr marL="342900" indent="-342900" algn="just">
              <a:buFont typeface="Arial" panose="020B0604020202020204" pitchFamily="34" charset="0"/>
              <a:buChar char="•"/>
            </a:pPr>
            <a:r>
              <a:rPr lang="tr-TR" dirty="0"/>
              <a:t>Davies E., Higginson I.J. 2003. Communication, information and support for adults with malignant cerebral glioma: a systematic literature review. Support Care Cancer. 11:21–29. DOI: 10.1007/s00520-002-0392-x</a:t>
            </a:r>
          </a:p>
          <a:p>
            <a:endParaRPr lang="tr-TR" dirty="0"/>
          </a:p>
          <a:p>
            <a:pPr marL="342900" indent="-342900">
              <a:buFont typeface="Arial" panose="020B0604020202020204" pitchFamily="34" charset="0"/>
              <a:buChar char="•"/>
            </a:pPr>
            <a:endParaRPr lang="en-US" dirty="0"/>
          </a:p>
        </p:txBody>
      </p:sp>
      <p:sp>
        <p:nvSpPr>
          <p:cNvPr id="17" name="Text Placeholder 16">
            <a:extLst>
              <a:ext uri="{FF2B5EF4-FFF2-40B4-BE49-F238E27FC236}">
                <a16:creationId xmlns:a16="http://schemas.microsoft.com/office/drawing/2014/main" id="{87A85D66-9E23-D94B-8B25-76179FC616FD}"/>
              </a:ext>
            </a:extLst>
          </p:cNvPr>
          <p:cNvSpPr>
            <a:spLocks noGrp="1"/>
          </p:cNvSpPr>
          <p:nvPr>
            <p:ph type="body" sz="quarter" idx="22"/>
          </p:nvPr>
        </p:nvSpPr>
        <p:spPr/>
        <p:txBody>
          <a:bodyPr/>
          <a:lstStyle/>
          <a:p>
            <a:r>
              <a:rPr lang="tr-TR" dirty="0"/>
              <a:t>CONTACT</a:t>
            </a:r>
            <a:endParaRPr lang="en-US" dirty="0"/>
          </a:p>
        </p:txBody>
      </p:sp>
      <p:sp>
        <p:nvSpPr>
          <p:cNvPr id="18" name="Text Placeholder 17">
            <a:extLst>
              <a:ext uri="{FF2B5EF4-FFF2-40B4-BE49-F238E27FC236}">
                <a16:creationId xmlns:a16="http://schemas.microsoft.com/office/drawing/2014/main" id="{C18351FD-6A84-5C4D-9C4C-1B62B0A1F560}"/>
              </a:ext>
            </a:extLst>
          </p:cNvPr>
          <p:cNvSpPr>
            <a:spLocks noGrp="1"/>
          </p:cNvSpPr>
          <p:nvPr>
            <p:ph type="body" sz="quarter" idx="28"/>
          </p:nvPr>
        </p:nvSpPr>
        <p:spPr>
          <a:xfrm>
            <a:off x="22060675" y="13729019"/>
            <a:ext cx="6905919" cy="1329595"/>
          </a:xfrm>
        </p:spPr>
        <p:txBody>
          <a:bodyPr/>
          <a:lstStyle/>
          <a:p>
            <a:r>
              <a:rPr lang="tr-TR" dirty="0"/>
              <a:t>Burdur Mehmet Akif Ersoy </a:t>
            </a:r>
            <a:r>
              <a:rPr lang="tr-TR" dirty="0" err="1"/>
              <a:t>University</a:t>
            </a:r>
            <a:r>
              <a:rPr lang="tr-TR" dirty="0"/>
              <a:t>, </a:t>
            </a:r>
            <a:r>
              <a:rPr lang="en-US" dirty="0"/>
              <a:t>Department of Child Health and Diseases Department, </a:t>
            </a:r>
            <a:r>
              <a:rPr lang="tr-TR" dirty="0" smtClean="0"/>
              <a:t>Burdur</a:t>
            </a:r>
            <a:r>
              <a:rPr lang="en-US" dirty="0" smtClean="0"/>
              <a:t>, T</a:t>
            </a:r>
            <a:r>
              <a:rPr lang="tr-TR" dirty="0" err="1" smtClean="0"/>
              <a:t>ürkiye</a:t>
            </a:r>
            <a:r>
              <a:rPr lang="en-US" dirty="0" smtClean="0"/>
              <a:t> </a:t>
            </a:r>
            <a:endParaRPr lang="tr-TR" dirty="0"/>
          </a:p>
        </p:txBody>
      </p:sp>
      <p:sp>
        <p:nvSpPr>
          <p:cNvPr id="19" name="Text Placeholder 9">
            <a:extLst>
              <a:ext uri="{FF2B5EF4-FFF2-40B4-BE49-F238E27FC236}">
                <a16:creationId xmlns:a16="http://schemas.microsoft.com/office/drawing/2014/main" id="{9CE75800-E5B8-6744-8CCD-05CB1D7B210F}"/>
              </a:ext>
            </a:extLst>
          </p:cNvPr>
          <p:cNvSpPr txBox="1">
            <a:spLocks/>
          </p:cNvSpPr>
          <p:nvPr/>
        </p:nvSpPr>
        <p:spPr>
          <a:xfrm>
            <a:off x="7503568" y="10180390"/>
            <a:ext cx="6985298" cy="5938933"/>
          </a:xfrm>
          <a:prstGeom prst="rect">
            <a:avLst/>
          </a:prstGeom>
        </p:spPr>
        <p:txBody>
          <a:bodyPr wrap="square" lIns="365760" tIns="365760" rIns="365760" bIns="365760">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algn="just"/>
            <a:r>
              <a:rPr lang="en-US" b="1" dirty="0"/>
              <a:t>CASE REPORT</a:t>
            </a:r>
          </a:p>
          <a:p>
            <a:pPr algn="just"/>
            <a:r>
              <a:rPr lang="en-US" dirty="0"/>
              <a:t>Disease History: A 10-year-old female patient who was taken to the doctor with complaints of headache 3 months ago, had a cerebral tomography at her second visit, an advanced examination was performed with a suspicious mass and bleeding focus, and then a surgical operation was planned. As a result of the pathology of the operated patient: A high-grade glial tumor (Glioblastoma </a:t>
            </a:r>
            <a:r>
              <a:rPr lang="en-US" dirty="0" err="1"/>
              <a:t>multiforme</a:t>
            </a:r>
            <a:r>
              <a:rPr lang="en-US" dirty="0"/>
              <a:t>) was detected, and the patient, who underwent surgical decompression, presented to the pediatric emergency unit with the complaints of nausea, vomiting and severe headache on the 17th postoperative period.</a:t>
            </a:r>
          </a:p>
          <a:p>
            <a:pPr algn="just"/>
            <a:endParaRPr lang="en-US" dirty="0"/>
          </a:p>
          <a:p>
            <a:pPr algn="just"/>
            <a:r>
              <a:rPr lang="en-US" dirty="0"/>
              <a:t>As a result of MRI, a mass lesion characterized by </a:t>
            </a:r>
            <a:r>
              <a:rPr lang="en-US" dirty="0" err="1"/>
              <a:t>vasogenic</a:t>
            </a:r>
            <a:r>
              <a:rPr lang="en-US" dirty="0"/>
              <a:t> edema around it, causing 11 mm of healing from the midline to the left and compressing the right lateral ventricle; It was evaluated as a high grade glial mass (cerebral atrophy)</a:t>
            </a:r>
            <a:r>
              <a:rPr lang="tr-TR" dirty="0"/>
              <a:t>.</a:t>
            </a:r>
            <a:endParaRPr lang="en-US" dirty="0"/>
          </a:p>
        </p:txBody>
      </p:sp>
      <p:pic>
        <p:nvPicPr>
          <p:cNvPr id="20" name="Resim 19" descr="E:\öFŞ.bmp"/>
          <p:cNvPicPr/>
          <p:nvPr/>
        </p:nvPicPr>
        <p:blipFill>
          <a:blip r:embed="rId3" cstate="print"/>
          <a:srcRect/>
          <a:stretch>
            <a:fillRect/>
          </a:stretch>
        </p:blipFill>
        <p:spPr bwMode="auto">
          <a:xfrm>
            <a:off x="1469121" y="11925698"/>
            <a:ext cx="4636729" cy="3979799"/>
          </a:xfrm>
          <a:prstGeom prst="rect">
            <a:avLst/>
          </a:prstGeom>
          <a:noFill/>
          <a:ln w="9525">
            <a:noFill/>
            <a:miter lim="800000"/>
            <a:headEnd/>
            <a:tailEnd/>
          </a:ln>
        </p:spPr>
      </p:pic>
      <p:graphicFrame>
        <p:nvGraphicFramePr>
          <p:cNvPr id="21" name="Tablo 20"/>
          <p:cNvGraphicFramePr>
            <a:graphicFrameLocks noGrp="1"/>
          </p:cNvGraphicFramePr>
          <p:nvPr>
            <p:extLst>
              <p:ext uri="{D42A27DB-BD31-4B8C-83A1-F6EECF244321}">
                <p14:modId xmlns:p14="http://schemas.microsoft.com/office/powerpoint/2010/main" val="1693153374"/>
              </p:ext>
            </p:extLst>
          </p:nvPr>
        </p:nvGraphicFramePr>
        <p:xfrm>
          <a:off x="7777251" y="7080176"/>
          <a:ext cx="6591300" cy="2784348"/>
        </p:xfrm>
        <a:graphic>
          <a:graphicData uri="http://schemas.openxmlformats.org/drawingml/2006/table">
            <a:tbl>
              <a:tblPr firstRow="1" firstCol="1" bandRow="1">
                <a:tableStyleId>{EB344D84-9AFB-497E-A393-DC336BA19D2E}</a:tableStyleId>
              </a:tblPr>
              <a:tblGrid>
                <a:gridCol w="2332366">
                  <a:extLst>
                    <a:ext uri="{9D8B030D-6E8A-4147-A177-3AD203B41FA5}">
                      <a16:colId xmlns:a16="http://schemas.microsoft.com/office/drawing/2014/main" val="20000"/>
                    </a:ext>
                  </a:extLst>
                </a:gridCol>
                <a:gridCol w="1405567">
                  <a:extLst>
                    <a:ext uri="{9D8B030D-6E8A-4147-A177-3AD203B41FA5}">
                      <a16:colId xmlns:a16="http://schemas.microsoft.com/office/drawing/2014/main" val="20001"/>
                    </a:ext>
                  </a:extLst>
                </a:gridCol>
                <a:gridCol w="1629417">
                  <a:extLst>
                    <a:ext uri="{9D8B030D-6E8A-4147-A177-3AD203B41FA5}">
                      <a16:colId xmlns:a16="http://schemas.microsoft.com/office/drawing/2014/main" val="20002"/>
                    </a:ext>
                  </a:extLst>
                </a:gridCol>
                <a:gridCol w="1223950">
                  <a:extLst>
                    <a:ext uri="{9D8B030D-6E8A-4147-A177-3AD203B41FA5}">
                      <a16:colId xmlns:a16="http://schemas.microsoft.com/office/drawing/2014/main" val="20003"/>
                    </a:ext>
                  </a:extLst>
                </a:gridCol>
              </a:tblGrid>
              <a:tr h="205799">
                <a:tc>
                  <a:txBody>
                    <a:bodyPr/>
                    <a:lstStyle/>
                    <a:p>
                      <a:pPr algn="just">
                        <a:lnSpc>
                          <a:spcPct val="106000"/>
                        </a:lnSpc>
                        <a:spcAft>
                          <a:spcPts val="0"/>
                        </a:spcAft>
                      </a:pPr>
                      <a:r>
                        <a:rPr lang="tr-TR" sz="2000" dirty="0" err="1">
                          <a:effectLst/>
                        </a:rPr>
                        <a:t>Tests</a:t>
                      </a:r>
                      <a:r>
                        <a:rPr lang="tr-TR" sz="2000" dirty="0">
                          <a:effectLst/>
                        </a:rPr>
                        <a:t> </a:t>
                      </a:r>
                      <a:r>
                        <a:rPr lang="tr-TR" sz="2000" dirty="0" err="1">
                          <a:effectLst/>
                        </a:rPr>
                        <a:t>Applied</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Result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Unit</a:t>
                      </a:r>
                      <a:r>
                        <a:rPr lang="tr-TR" sz="2000" dirty="0">
                          <a:effectLst/>
                        </a:rPr>
                        <a:t> of</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Reference</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05799">
                <a:tc>
                  <a:txBody>
                    <a:bodyPr/>
                    <a:lstStyle/>
                    <a:p>
                      <a:pPr algn="just">
                        <a:lnSpc>
                          <a:spcPct val="106000"/>
                        </a:lnSpc>
                        <a:spcAft>
                          <a:spcPts val="0"/>
                        </a:spcAft>
                      </a:pPr>
                      <a:r>
                        <a:rPr lang="tr-TR" sz="2000" dirty="0">
                          <a:effectLst/>
                        </a:rPr>
                        <a:t>Hemoglobin</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9,9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g/dl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12-16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05799">
                <a:tc>
                  <a:txBody>
                    <a:bodyPr/>
                    <a:lstStyle/>
                    <a:p>
                      <a:pPr algn="just">
                        <a:lnSpc>
                          <a:spcPct val="106000"/>
                        </a:lnSpc>
                        <a:spcAft>
                          <a:spcPts val="0"/>
                        </a:spcAft>
                      </a:pPr>
                      <a:r>
                        <a:rPr lang="tr-TR" sz="2000" dirty="0" err="1">
                          <a:effectLst/>
                        </a:rPr>
                        <a:t>Hematocrit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30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35-52</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05799">
                <a:tc>
                  <a:txBody>
                    <a:bodyPr/>
                    <a:lstStyle/>
                    <a:p>
                      <a:pPr algn="just">
                        <a:lnSpc>
                          <a:spcPct val="106000"/>
                        </a:lnSpc>
                        <a:spcAft>
                          <a:spcPts val="0"/>
                        </a:spcAft>
                      </a:pPr>
                      <a:r>
                        <a:rPr lang="tr-TR" sz="2000" dirty="0" err="1">
                          <a:effectLst/>
                        </a:rPr>
                        <a:t>Leukocyte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13,9      H</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Th</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4-6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05799">
                <a:tc>
                  <a:txBody>
                    <a:bodyPr/>
                    <a:lstStyle/>
                    <a:p>
                      <a:pPr algn="just">
                        <a:lnSpc>
                          <a:spcPct val="106000"/>
                        </a:lnSpc>
                        <a:spcAft>
                          <a:spcPts val="0"/>
                        </a:spcAft>
                      </a:pPr>
                      <a:r>
                        <a:rPr lang="tr-TR" sz="2000" dirty="0" err="1">
                          <a:effectLst/>
                        </a:rPr>
                        <a:t>Platelet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392       </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Th</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150-450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05799">
                <a:tc>
                  <a:txBody>
                    <a:bodyPr/>
                    <a:lstStyle/>
                    <a:p>
                      <a:pPr algn="just">
                        <a:lnSpc>
                          <a:spcPct val="106000"/>
                        </a:lnSpc>
                        <a:spcAft>
                          <a:spcPts val="0"/>
                        </a:spcAft>
                      </a:pPr>
                      <a:r>
                        <a:rPr lang="tr-TR" sz="2000" dirty="0" err="1">
                          <a:effectLst/>
                        </a:rPr>
                        <a:t>Erythrocyte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3,11    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err="1">
                          <a:effectLst/>
                        </a:rPr>
                        <a:t>Million</a:t>
                      </a:r>
                      <a:r>
                        <a:rPr lang="tr-TR" sz="2000" dirty="0">
                          <a:effectLst/>
                        </a:rPr>
                        <a:t>/mm</a:t>
                      </a:r>
                      <a:r>
                        <a:rPr lang="tr-TR" sz="2000" baseline="30000" dirty="0">
                          <a:effectLst/>
                        </a:rPr>
                        <a:t>3</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4-6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05799">
                <a:tc>
                  <a:txBody>
                    <a:bodyPr/>
                    <a:lstStyle/>
                    <a:p>
                      <a:pPr algn="just">
                        <a:lnSpc>
                          <a:spcPct val="106000"/>
                        </a:lnSpc>
                        <a:spcAft>
                          <a:spcPts val="0"/>
                        </a:spcAft>
                      </a:pPr>
                      <a:r>
                        <a:rPr lang="tr-TR" sz="2000" dirty="0" err="1">
                          <a:effectLst/>
                        </a:rPr>
                        <a:t>Glucose</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a:effectLst/>
                        </a:rPr>
                        <a:t>89</a:t>
                      </a:r>
                      <a:endParaRPr lang="tr-TR" sz="200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mg/dl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74-106</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51500">
                <a:tc>
                  <a:txBody>
                    <a:bodyPr/>
                    <a:lstStyle/>
                    <a:p>
                      <a:pPr algn="just">
                        <a:lnSpc>
                          <a:spcPct val="106000"/>
                        </a:lnSpc>
                        <a:spcAft>
                          <a:spcPts val="0"/>
                        </a:spcAft>
                      </a:pPr>
                      <a:r>
                        <a:rPr lang="tr-TR" sz="2000" dirty="0">
                          <a:effectLst/>
                        </a:rPr>
                        <a:t>AST</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a:effectLst/>
                        </a:rPr>
                        <a:t>41    H</a:t>
                      </a:r>
                      <a:endParaRPr lang="tr-TR" sz="200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U/L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0-34</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4923">
                <a:tc>
                  <a:txBody>
                    <a:bodyPr/>
                    <a:lstStyle/>
                    <a:p>
                      <a:pPr algn="just">
                        <a:lnSpc>
                          <a:spcPct val="106000"/>
                        </a:lnSpc>
                        <a:spcAft>
                          <a:spcPts val="0"/>
                        </a:spcAft>
                      </a:pPr>
                      <a:r>
                        <a:rPr lang="tr-TR" sz="2000" dirty="0">
                          <a:effectLst/>
                        </a:rPr>
                        <a:t>CRP</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1,678        H</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mg/</a:t>
                      </a:r>
                      <a:r>
                        <a:rPr lang="tr-TR" sz="2000" dirty="0" err="1">
                          <a:effectLst/>
                        </a:rPr>
                        <a:t>dL</a:t>
                      </a:r>
                      <a:endParaRPr lang="tr-TR" sz="2000" dirty="0">
                        <a:effectLst/>
                        <a:latin typeface="Calibri"/>
                        <a:ea typeface="Calibri"/>
                        <a:cs typeface="Times New Roman"/>
                      </a:endParaRPr>
                    </a:p>
                  </a:txBody>
                  <a:tcPr marL="68580" marR="68580" marT="0" marB="0"/>
                </a:tc>
                <a:tc>
                  <a:txBody>
                    <a:bodyPr/>
                    <a:lstStyle/>
                    <a:p>
                      <a:pPr algn="ctr">
                        <a:lnSpc>
                          <a:spcPct val="106000"/>
                        </a:lnSpc>
                        <a:spcAft>
                          <a:spcPts val="0"/>
                        </a:spcAft>
                      </a:pPr>
                      <a:r>
                        <a:rPr lang="tr-TR" sz="2000" dirty="0">
                          <a:effectLst/>
                        </a:rPr>
                        <a:t>0,5</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23" name="Text Placeholder 13">
            <a:extLst>
              <a:ext uri="{FF2B5EF4-FFF2-40B4-BE49-F238E27FC236}">
                <a16:creationId xmlns:a16="http://schemas.microsoft.com/office/drawing/2014/main" id="{EB409217-6830-A84B-BEED-C309A44817B8}"/>
              </a:ext>
            </a:extLst>
          </p:cNvPr>
          <p:cNvSpPr txBox="1">
            <a:spLocks/>
          </p:cNvSpPr>
          <p:nvPr/>
        </p:nvSpPr>
        <p:spPr>
          <a:xfrm>
            <a:off x="22090199" y="3274213"/>
            <a:ext cx="6959003" cy="7061677"/>
          </a:xfrm>
          <a:prstGeom prst="rect">
            <a:avLst/>
          </a:prstGeom>
        </p:spPr>
        <p:txBody>
          <a:bodyPr wrap="square" lIns="365760" tIns="365760" rIns="365760" bIns="365760">
            <a:spAutoFit/>
          </a:bodyPr>
          <a:lstStyle>
            <a:lvl1pPr marL="0" indent="0" algn="l" defTabSz="1820689" rtl="0" eaLnBrk="1" latinLnBrk="0" hangingPunct="1">
              <a:spcBef>
                <a:spcPct val="20000"/>
              </a:spcBef>
              <a:buFont typeface="Arial" pitchFamily="34" charset="0"/>
              <a:buNone/>
              <a:tabLst/>
              <a:defRPr lang="en-US" sz="1920" kern="1200" dirty="0">
                <a:solidFill>
                  <a:schemeClr val="tx1"/>
                </a:solidFill>
                <a:latin typeface="+mn-lt"/>
                <a:ea typeface="+mn-ea"/>
                <a:cs typeface="+mn-cs"/>
              </a:defRPr>
            </a:lvl1pPr>
            <a:lvl2pPr marL="492776" indent="-247234" algn="l" defTabSz="1820689" rtl="0" eaLnBrk="1" latinLnBrk="0" hangingPunct="1">
              <a:spcBef>
                <a:spcPct val="20000"/>
              </a:spcBef>
              <a:buFont typeface="Arial" pitchFamily="34" charset="0"/>
              <a:buChar char="–"/>
              <a:tabLst/>
              <a:defRPr lang="en-US" sz="1493" kern="1200" dirty="0">
                <a:solidFill>
                  <a:schemeClr val="tx1"/>
                </a:solidFill>
                <a:latin typeface="+mn-lt"/>
                <a:ea typeface="+mn-ea"/>
                <a:cs typeface="+mn-cs"/>
              </a:defRPr>
            </a:lvl2pPr>
            <a:lvl3pPr marL="492776" indent="-247234" algn="l" defTabSz="1820689" rtl="0" eaLnBrk="1" latinLnBrk="0" hangingPunct="1">
              <a:spcBef>
                <a:spcPct val="20000"/>
              </a:spcBef>
              <a:buFont typeface="Arial" pitchFamily="34" charset="0"/>
              <a:buChar char="•"/>
              <a:tabLst/>
              <a:defRPr lang="en-US" sz="1173" kern="1200" dirty="0">
                <a:solidFill>
                  <a:schemeClr val="tx1"/>
                </a:solidFill>
                <a:latin typeface="+mn-lt"/>
                <a:ea typeface="+mn-ea"/>
                <a:cs typeface="+mn-cs"/>
              </a:defRPr>
            </a:lvl3pPr>
            <a:lvl4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4pPr>
            <a:lvl5pPr marL="492776" indent="-247234" algn="l" defTabSz="1820689" rtl="0" eaLnBrk="1" latinLnBrk="0" hangingPunct="1">
              <a:spcBef>
                <a:spcPct val="20000"/>
              </a:spcBef>
              <a:buFont typeface="Arial" pitchFamily="34" charset="0"/>
              <a:buChar char="»"/>
              <a:tabLst/>
              <a:defRPr lang="en-US" sz="960" kern="1200" dirty="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a:lstStyle>
          <a:p>
            <a:pPr algn="just"/>
            <a:r>
              <a:rPr lang="en-US" dirty="0"/>
              <a:t>The patient was treated, cared for and followed up in line with the plans made during his 24-hour stay in the pediatric emergency unit. Despite the decrease in headache, he was admitted to the pediatric oncology clinic due to the change in blood values ​​and the critical situation in his medical diagnosis. 24-hour maintenance and 80cc / kg of hydration was provided during the time he was in the emergency room. Infection findings were observed and plans were made in the oncology clinic in terms of culture evaluation.</a:t>
            </a:r>
          </a:p>
          <a:p>
            <a:pPr algn="just"/>
            <a:r>
              <a:rPr lang="en-US" dirty="0"/>
              <a:t>As a result; Today, the severity of </a:t>
            </a:r>
            <a:r>
              <a:rPr lang="en-US" dirty="0" err="1"/>
              <a:t>gliablastoma</a:t>
            </a:r>
            <a:r>
              <a:rPr lang="en-US" dirty="0"/>
              <a:t> can show results that can reach fatal consequences. Treatment depends largely on early diagnosis, and complications should be managed with a team approach. Nurses appear to be an indispensable member of the team that exists in the management of symptoms. With this important role, it is seen how nursing care can be applied systematically and correctly as in our patient.</a:t>
            </a:r>
          </a:p>
          <a:p>
            <a:pPr algn="just"/>
            <a:r>
              <a:rPr lang="en-US" dirty="0"/>
              <a:t>As in this study, in complex cases, in order to increase the quality of life of the individual to whom care is given, “nursing care plan system” and personalized care practices are recommended for more accurate continuity of care.</a:t>
            </a:r>
          </a:p>
        </p:txBody>
      </p:sp>
      <p:sp>
        <p:nvSpPr>
          <p:cNvPr id="24" name="Dikdörtgen 23"/>
          <p:cNvSpPr/>
          <p:nvPr/>
        </p:nvSpPr>
        <p:spPr>
          <a:xfrm>
            <a:off x="9181136" y="9923535"/>
            <a:ext cx="3630161" cy="369332"/>
          </a:xfrm>
          <a:prstGeom prst="rect">
            <a:avLst/>
          </a:prstGeom>
        </p:spPr>
        <p:txBody>
          <a:bodyPr wrap="none">
            <a:spAutoFit/>
          </a:bodyPr>
          <a:lstStyle/>
          <a:p>
            <a:r>
              <a:rPr lang="en-US" sz="1800" b="1" dirty="0"/>
              <a:t>Blood Levels Taken from the Subject</a:t>
            </a:r>
            <a:endParaRPr lang="tr-TR" sz="1800" b="1" dirty="0"/>
          </a:p>
        </p:txBody>
      </p:sp>
      <p:pic>
        <p:nvPicPr>
          <p:cNvPr id="27" name="Resim 26">
            <a:extLst>
              <a:ext uri="{FF2B5EF4-FFF2-40B4-BE49-F238E27FC236}">
                <a16:creationId xmlns:a16="http://schemas.microsoft.com/office/drawing/2014/main" id="{7D913E29-BDDA-4C92-BAB4-D40109C3A437}"/>
              </a:ext>
            </a:extLst>
          </p:cNvPr>
          <p:cNvPicPr>
            <a:picLocks noChangeAspect="1"/>
          </p:cNvPicPr>
          <p:nvPr/>
        </p:nvPicPr>
        <p:blipFill rotWithShape="1">
          <a:blip r:embed="rId4" cstate="print">
            <a:clrChange>
              <a:clrFrom>
                <a:srgbClr val="39296F"/>
              </a:clrFrom>
              <a:clrTo>
                <a:srgbClr val="39296F">
                  <a:alpha val="0"/>
                </a:srgbClr>
              </a:clrTo>
            </a:clrChange>
            <a:extLst>
              <a:ext uri="{28A0092B-C50C-407E-A947-70E740481C1C}">
                <a14:useLocalDpi xmlns:a14="http://schemas.microsoft.com/office/drawing/2010/main" val="0"/>
              </a:ext>
            </a:extLst>
          </a:blip>
          <a:srcRect l="28626" t="48941" r="26396" b="18158"/>
          <a:stretch/>
        </p:blipFill>
        <p:spPr>
          <a:xfrm>
            <a:off x="23571419" y="46097"/>
            <a:ext cx="4591879" cy="2375897"/>
          </a:xfrm>
          <a:prstGeom prst="rect">
            <a:avLst/>
          </a:prstGeom>
        </p:spPr>
      </p:pic>
    </p:spTree>
    <p:extLst>
      <p:ext uri="{BB962C8B-B14F-4D97-AF65-F5344CB8AC3E}">
        <p14:creationId xmlns:p14="http://schemas.microsoft.com/office/powerpoint/2010/main" val="527466259"/>
      </p:ext>
    </p:extLst>
  </p:cSld>
  <p:clrMapOvr>
    <a:masterClrMapping/>
  </p:clrMapOvr>
  <mc:AlternateContent xmlns:mc="http://schemas.openxmlformats.org/markup-compatibility/2006" xmlns:p14="http://schemas.microsoft.com/office/powerpoint/2010/main">
    <mc:Choice Requires="p14">
      <p:transition p14:dur="0" advTm="50000"/>
    </mc:Choice>
    <mc:Fallback xmlns="">
      <p:transition advTm="50000"/>
    </mc:Fallback>
  </mc:AlternateContent>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780</TotalTime>
  <Words>1145</Words>
  <Application>Microsoft Office PowerPoint</Application>
  <PresentationFormat>Özel</PresentationFormat>
  <Paragraphs>81</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1</vt:i4>
      </vt:variant>
    </vt:vector>
  </HeadingPairs>
  <TitlesOfParts>
    <vt:vector size="8" baseType="lpstr">
      <vt:lpstr>Arial</vt:lpstr>
      <vt:lpstr>Arial Narrow</vt:lpstr>
      <vt:lpstr>Calibri</vt:lpstr>
      <vt:lpstr>Times New Roman</vt:lpstr>
      <vt:lpstr>Trebuchet MS</vt:lpstr>
      <vt:lpstr>With Guides</vt:lpstr>
      <vt:lpstr>Without Guides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Duyuru Ekranı</cp:lastModifiedBy>
  <cp:revision>30</cp:revision>
  <dcterms:created xsi:type="dcterms:W3CDTF">2019-01-09T23:22:57Z</dcterms:created>
  <dcterms:modified xsi:type="dcterms:W3CDTF">2024-02-20T13:48:13Z</dcterms:modified>
</cp:coreProperties>
</file>